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315200" cy="96012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sVQ6yZvQ2DaVHI7zBf1vCSoZk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9782C77-C68C-4C49-88C9-62EF2079241C}">
  <a:tblStyle styleId="{C9782C77-C68C-4C49-88C9-62EF2079241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ridewithgps.com/routes/41216629" TargetMode="External"/><Relationship Id="rId13" Type="http://schemas.openxmlformats.org/officeDocument/2006/relationships/hyperlink" Target="https://ridewithgps.com/routes/41753551" TargetMode="External"/><Relationship Id="rId18" Type="http://schemas.openxmlformats.org/officeDocument/2006/relationships/hyperlink" Target="http://whyiride.org" TargetMode="External"/><Relationship Id="rId3" Type="http://schemas.openxmlformats.org/officeDocument/2006/relationships/image" Target="../media/image1.jpg"/><Relationship Id="rId7" Type="http://schemas.openxmlformats.org/officeDocument/2006/relationships/hyperlink" Target="https://www.dirtythirtygravelgrinder.com/race-information/distance-options/xdirty-130" TargetMode="External"/><Relationship Id="rId12" Type="http://schemas.openxmlformats.org/officeDocument/2006/relationships/hyperlink" Target="https://ridewithgps.com/routes/41791676" TargetMode="External"/><Relationship Id="rId17" Type="http://schemas.openxmlformats.org/officeDocument/2006/relationships/hyperlink" Target="http://www.thelowell50.com/index.html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ridewithgps.com/routes/14051883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idewithgps.com/routes/38561545" TargetMode="External"/><Relationship Id="rId11" Type="http://schemas.openxmlformats.org/officeDocument/2006/relationships/hyperlink" Target="https://ridewithgps.com/routes/38274109" TargetMode="External"/><Relationship Id="rId5" Type="http://schemas.openxmlformats.org/officeDocument/2006/relationships/hyperlink" Target="https://ridewithgps.com/routes/35316324" TargetMode="External"/><Relationship Id="rId15" Type="http://schemas.openxmlformats.org/officeDocument/2006/relationships/hyperlink" Target="https://thewatermoo.com/" TargetMode="External"/><Relationship Id="rId10" Type="http://schemas.openxmlformats.org/officeDocument/2006/relationships/hyperlink" Target="https://filterofhope.org/" TargetMode="External"/><Relationship Id="rId4" Type="http://schemas.openxmlformats.org/officeDocument/2006/relationships/hyperlink" Target="https://ridewithgps.com/routes/41149272" TargetMode="External"/><Relationship Id="rId9" Type="http://schemas.openxmlformats.org/officeDocument/2006/relationships/hyperlink" Target="https://www.rideofsilence.org/" TargetMode="External"/><Relationship Id="rId14" Type="http://schemas.openxmlformats.org/officeDocument/2006/relationships/hyperlink" Target="https://www.dustbowl100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82717" y="740519"/>
            <a:ext cx="8663077" cy="50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Arial"/>
              <a:buNone/>
              <a:tabLst>
                <a:tab pos="1031875" algn="l"/>
                <a:tab pos="4454525" algn="l"/>
                <a:tab pos="6740525" algn="l"/>
              </a:tabLst>
            </a:pPr>
            <a:r>
              <a:rPr lang="en-US" sz="21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Date	Event	 Location	Details</a:t>
            </a:r>
            <a:endParaRPr sz="2100" b="1" i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0" name="Google Shape;90;p1"/>
          <p:cNvGraphicFramePr/>
          <p:nvPr>
            <p:extLst>
              <p:ext uri="{D42A27DB-BD31-4B8C-83A1-F6EECF244321}">
                <p14:modId xmlns:p14="http://schemas.microsoft.com/office/powerpoint/2010/main" val="4035314054"/>
              </p:ext>
            </p:extLst>
          </p:nvPr>
        </p:nvGraphicFramePr>
        <p:xfrm>
          <a:off x="82712" y="1168751"/>
          <a:ext cx="8978575" cy="4808440"/>
        </p:xfrm>
        <a:graphic>
          <a:graphicData uri="http://schemas.openxmlformats.org/drawingml/2006/table">
            <a:tbl>
              <a:tblPr>
                <a:noFill/>
                <a:tableStyleId>{C9782C77-C68C-4C49-88C9-62EF2079241C}</a:tableStyleId>
              </a:tblPr>
              <a:tblGrid>
                <a:gridCol w="997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95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8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3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Feb TBD</a:t>
                      </a:r>
                      <a:endParaRPr dirty="0"/>
                    </a:p>
                  </a:txBody>
                  <a:tcPr marL="68575" marR="68575" marT="34300" marB="34300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sng" strike="noStrike" cap="none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Indiana’s</a:t>
                      </a:r>
                      <a:r>
                        <a:rPr lang="en-US" sz="1400" b="1" i="0" u="sng" strike="noStrike" cap="none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Gravel Roundabout and more!</a:t>
                      </a:r>
                      <a:endParaRPr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Attica, Indiana</a:t>
                      </a:r>
                      <a:endParaRPr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125 miles, 3000 ft- and 1 gravel roundabout</a:t>
                      </a:r>
                      <a:endParaRPr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March 4/5</a:t>
                      </a:r>
                      <a:endParaRPr/>
                    </a:p>
                  </a:txBody>
                  <a:tcPr marL="68575" marR="68575" marT="34300" marB="34300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sng" strike="noStrike" cap="none" dirty="0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Boiler Up 100k</a:t>
                      </a:r>
                      <a:r>
                        <a:rPr lang="en-US" sz="1400" b="1" i="1" u="sng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US" sz="1400" b="1" i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 </a:t>
                      </a:r>
                      <a:r>
                        <a:rPr lang="en-US" sz="1400" b="1" i="0" u="sng" strike="noStrike" cap="none" dirty="0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Half Rock 100k</a:t>
                      </a:r>
                      <a:endParaRPr sz="1400" b="1" i="0" u="sng" strike="noStrike" cap="none" dirty="0">
                        <a:solidFill>
                          <a:srgbClr val="0563C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Lafayette/Attica, IN</a:t>
                      </a:r>
                      <a:endParaRPr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Indiana Randonneurs events</a:t>
                      </a:r>
                      <a:endParaRPr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April 8</a:t>
                      </a:r>
                      <a:endParaRPr/>
                    </a:p>
                  </a:txBody>
                  <a:tcPr marL="68575" marR="68575" marT="34300" marB="34300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sng" strike="noStrike" cap="none" dirty="0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Dirty 30 </a:t>
                      </a:r>
                      <a:r>
                        <a:rPr lang="en-US" sz="1400" b="1" i="0" u="sng" strike="noStrike" cap="none" dirty="0" err="1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Xdirty</a:t>
                      </a:r>
                      <a:r>
                        <a:rPr lang="en-US" sz="1400" b="1" i="0" u="sng" strike="noStrike" cap="none" dirty="0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130 </a:t>
                      </a:r>
                      <a:endParaRPr sz="1400" b="1" i="0" u="sng" strike="noStrike" cap="none" dirty="0">
                        <a:solidFill>
                          <a:srgbClr val="0563C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Saranac, MI</a:t>
                      </a:r>
                      <a:endParaRPr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130 miles, 5000ft- part of Michigan Gravel Race Series</a:t>
                      </a:r>
                      <a:endParaRPr dirty="0"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April 22</a:t>
                      </a:r>
                      <a:endParaRPr/>
                    </a:p>
                  </a:txBody>
                  <a:tcPr marL="68575" marR="68575" marT="34300" marB="34300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Ohio </a:t>
                      </a:r>
                      <a:r>
                        <a:rPr lang="en-US" sz="1400" b="1" i="0" u="none" strike="noStrike" cap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Randonneurs</a:t>
                      </a: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400" b="1" i="0" u="sng" strike="noStrike" cap="none" dirty="0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Lancaster 300k </a:t>
                      </a:r>
                      <a:endParaRPr sz="1400" b="1" i="0" u="sng" strike="noStrike" cap="none" dirty="0">
                        <a:solidFill>
                          <a:srgbClr val="0563C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Lancaster, Ohio</a:t>
                      </a:r>
                      <a:endParaRPr dirty="0"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300km (187 miles) &amp; 11k ft of climbing through Southeastern Ohio</a:t>
                      </a:r>
                      <a:endParaRPr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Wed May 17- 7pm</a:t>
                      </a:r>
                      <a:endParaRPr/>
                    </a:p>
                  </a:txBody>
                  <a:tcPr marL="68575" marR="68575" marT="34300" marB="34300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sng" strike="noStrike" cap="none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Ride of Silence</a:t>
                      </a:r>
                      <a:endParaRPr sz="1400" b="1" i="0" u="sng" strike="noStrike" cap="none">
                        <a:solidFill>
                          <a:srgbClr val="0563C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Locations worldwide including Indianapolis</a:t>
                      </a:r>
                      <a:endParaRPr dirty="0"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Honoring cyclists killed while riding on public roads</a:t>
                      </a:r>
                      <a:endParaRPr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May 27 – June 3</a:t>
                      </a:r>
                      <a:endParaRPr/>
                    </a:p>
                  </a:txBody>
                  <a:tcPr marL="68575" marR="68575" marT="34300" marB="34300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Pedal to Empower: </a:t>
                      </a:r>
                      <a:r>
                        <a:rPr lang="en-US" sz="1400" b="1" u="none" strike="noStrike" cap="none"/>
                        <a:t>“Strava Art” Guinness World Record attempt- </a:t>
                      </a:r>
                      <a:r>
                        <a:rPr lang="en-US" sz="1400" b="1" i="1" u="none" strike="noStrike" cap="none"/>
                        <a:t>to benefit </a:t>
                      </a:r>
                      <a:r>
                        <a:rPr lang="en-US" sz="1400" b="1" i="1" u="sng" strike="noStrike" cap="none">
                          <a:solidFill>
                            <a:schemeClr val="hlink"/>
                          </a:solidFill>
                          <a:hlinkClick r:id="rId10"/>
                        </a:rPr>
                        <a:t>Filter of Hope </a:t>
                      </a:r>
                      <a:r>
                        <a:rPr lang="en-US" sz="1400" b="1" i="1" u="none" strike="noStrike" cap="none"/>
                        <a:t>&amp; </a:t>
                      </a:r>
                      <a:r>
                        <a:rPr lang="en-US" b="1" i="1" u="none"/>
                        <a:t>W</a:t>
                      </a:r>
                      <a:r>
                        <a:rPr lang="en-US" b="1" i="1"/>
                        <a:t>orld Bicycle Relief</a:t>
                      </a:r>
                      <a:endParaRPr sz="1400" b="1" i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/>
                        <a:t>South Dakota, Nebraska, Minnesota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/>
                        <a:t>950 miles &amp; 24k feet to draw “</a:t>
                      </a:r>
                      <a:r>
                        <a:rPr lang="en-US" sz="1400" b="1" u="sng" strike="noStrike" cap="none" dirty="0">
                          <a:solidFill>
                            <a:schemeClr val="hlink"/>
                          </a:solidFill>
                          <a:hlinkClick r:id="rId11"/>
                        </a:rPr>
                        <a:t>the world’s largest cross</a:t>
                      </a:r>
                      <a:r>
                        <a:rPr lang="en-US" sz="1400" b="1" u="none" strike="noStrike" cap="none" dirty="0"/>
                        <a:t>”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June 17-21</a:t>
                      </a:r>
                      <a:endParaRPr/>
                    </a:p>
                  </a:txBody>
                  <a:tcPr marL="68575" marR="68575" marT="34300" marB="34300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Self-supported tour of Scotland and England’s Lake District</a:t>
                      </a:r>
                      <a:endParaRPr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Scotland &amp; England</a:t>
                      </a:r>
                      <a:endParaRPr dirty="0"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sng" strike="noStrike" cap="none" dirty="0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Edinburgh- Scottish Highlands </a:t>
                      </a: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&amp; </a:t>
                      </a:r>
                      <a:r>
                        <a:rPr lang="en-US" sz="1400" b="1" i="0" u="sng" strike="noStrike" cap="none" dirty="0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Lake District</a:t>
                      </a:r>
                      <a:endParaRPr sz="1400" b="1" i="0" u="sng" strike="noStrike" cap="none" dirty="0">
                        <a:solidFill>
                          <a:srgbClr val="0563C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/>
                        <a:t>July 22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sng" strike="noStrike" cap="none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Dust </a:t>
                      </a:r>
                      <a:r>
                        <a:rPr lang="en-US" sz="1400" b="1" u="sng" strike="noStrike" cap="none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Bowl</a:t>
                      </a:r>
                      <a:r>
                        <a:rPr lang="en-US" sz="1400" b="1" u="sng" strike="noStrike" cap="none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100</a:t>
                      </a:r>
                      <a:endParaRPr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/>
                        <a:t>Eminence, Indiana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/>
                        <a:t>100 miles of Indiana gravel </a:t>
                      </a:r>
                      <a:endParaRPr sz="14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August 12</a:t>
                      </a:r>
                      <a:endParaRPr/>
                    </a:p>
                  </a:txBody>
                  <a:tcPr marL="68575" marR="68575" marT="34300" marB="34300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sng" strike="noStrike" cap="none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Watermoo 111</a:t>
                      </a:r>
                      <a:endParaRPr sz="1400" b="1" u="sng" strike="noStrike" cap="none">
                        <a:solidFill>
                          <a:srgbClr val="0563C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Dexter, MI</a:t>
                      </a:r>
                      <a:endParaRPr dirty="0"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111 miles of Michigan gravel- part of Michigan Gravel Race Series</a:t>
                      </a:r>
                      <a:endParaRPr dirty="0"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Sept 16</a:t>
                      </a:r>
                      <a:endParaRPr/>
                    </a:p>
                  </a:txBody>
                  <a:tcPr marL="68575" marR="68575" marT="34300" marB="34300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sng" strike="noStrike" cap="none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Detroit Randonnuers Trail Mix 200k</a:t>
                      </a:r>
                      <a:endParaRPr sz="1400" b="1" u="sng" strike="noStrike" cap="none">
                        <a:solidFill>
                          <a:srgbClr val="0563C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Rochester, MI</a:t>
                      </a:r>
                      <a:endParaRPr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200k of mixed terrain</a:t>
                      </a:r>
                      <a:endParaRPr dirty="0"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0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Oct 28</a:t>
                      </a:r>
                      <a:endParaRPr dirty="0"/>
                    </a:p>
                  </a:txBody>
                  <a:tcPr marL="68575" marR="68575" marT="34300" marB="34300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sng" strike="noStrike" cap="none" dirty="0">
                          <a:solidFill>
                            <a:srgbClr val="0563C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1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Lowell 100</a:t>
                      </a:r>
                      <a:endParaRPr sz="1400" b="1" u="sng" strike="noStrike" cap="none" dirty="0">
                        <a:solidFill>
                          <a:srgbClr val="0563C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Lowell, MI</a:t>
                      </a:r>
                      <a:endParaRPr dirty="0"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part of Michigan Gravel Race Series</a:t>
                      </a:r>
                      <a:endParaRPr dirty="0"/>
                    </a:p>
                  </a:txBody>
                  <a:tcPr marL="68575" marR="68575" marT="34300" marB="34300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BF5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1" name="Google Shape;91;p1"/>
          <p:cNvSpPr txBox="1"/>
          <p:nvPr/>
        </p:nvSpPr>
        <p:spPr>
          <a:xfrm>
            <a:off x="9025" y="125418"/>
            <a:ext cx="9144000" cy="50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700"/>
              <a:buFont typeface="Arial"/>
              <a:buNone/>
            </a:pPr>
            <a:r>
              <a:rPr lang="en-US" sz="2700" b="1" i="0" u="sng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Dave Schweikert’s </a:t>
            </a:r>
            <a:r>
              <a:rPr lang="en-US" sz="2700" b="1" i="1" u="sng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WhyIRide.org  </a:t>
            </a:r>
            <a:r>
              <a:rPr lang="en-US" sz="2700" b="1" i="0" u="sng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2023 schedule</a:t>
            </a:r>
            <a:endParaRPr dirty="0"/>
          </a:p>
        </p:txBody>
      </p:sp>
      <p:sp>
        <p:nvSpPr>
          <p:cNvPr id="92" name="Google Shape;92;p1"/>
          <p:cNvSpPr/>
          <p:nvPr/>
        </p:nvSpPr>
        <p:spPr>
          <a:xfrm>
            <a:off x="1273661" y="6201476"/>
            <a:ext cx="659667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 ride with us!  </a:t>
            </a:r>
            <a:r>
              <a:rPr lang="en-US" sz="3000" b="1" i="1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WhyIRide.org</a:t>
            </a:r>
            <a:endParaRPr sz="3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243</Words>
  <Application>Microsoft Office PowerPoint</Application>
  <PresentationFormat>On-screen Show (4:3)</PresentationFormat>
  <Paragraphs>47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 Date Event  Location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Date Event  Location Details</dc:title>
  <dc:creator>Dave Schweikert</dc:creator>
  <cp:lastModifiedBy>Dave Schweikert</cp:lastModifiedBy>
  <cp:revision>3</cp:revision>
  <dcterms:created xsi:type="dcterms:W3CDTF">2022-03-21T16:56:34Z</dcterms:created>
  <dcterms:modified xsi:type="dcterms:W3CDTF">2023-01-21T19:16:32Z</dcterms:modified>
</cp:coreProperties>
</file>